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443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533B-A26E-4722-86E2-C2B413F9C8EE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82735-37AD-4A97-B77D-A86696E59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656" y="899592"/>
            <a:ext cx="6168178" cy="576064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Fact retrieval in postsecondary students with dyslexia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Tops, W., Callens, M., &amp; Brysbaert, M.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66" y="1835696"/>
            <a:ext cx="6168178" cy="2088232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noAutofit/>
          </a:bodyPr>
          <a:lstStyle/>
          <a:p>
            <a:endParaRPr lang="en-US" sz="2000" b="1" smtClean="0">
              <a:solidFill>
                <a:schemeClr val="tx1"/>
              </a:solidFill>
            </a:endParaRPr>
          </a:p>
          <a:p>
            <a:pPr algn="l"/>
            <a:endParaRPr lang="en-US" sz="1200" smtClean="0">
              <a:solidFill>
                <a:schemeClr val="tx1"/>
              </a:solidFill>
            </a:endParaRPr>
          </a:p>
          <a:p>
            <a:pPr algn="l"/>
            <a:endParaRPr lang="en-US" sz="1200" smtClean="0">
              <a:solidFill>
                <a:schemeClr val="tx1"/>
              </a:solidFill>
            </a:endParaRPr>
          </a:p>
          <a:p>
            <a:pPr algn="l"/>
            <a:endParaRPr lang="en-US" sz="1100" smtClean="0">
              <a:solidFill>
                <a:schemeClr val="tx1"/>
              </a:solidFill>
            </a:endParaRPr>
          </a:p>
          <a:p>
            <a:pPr algn="l"/>
            <a:endParaRPr lang="en-US" sz="1100" smtClean="0">
              <a:solidFill>
                <a:schemeClr val="tx1"/>
              </a:solidFill>
            </a:endParaRPr>
          </a:p>
          <a:p>
            <a:pPr algn="l"/>
            <a:endParaRPr lang="en-US" sz="1100" smtClean="0">
              <a:solidFill>
                <a:schemeClr val="tx1"/>
              </a:solidFill>
            </a:endParaRPr>
          </a:p>
          <a:p>
            <a:pPr algn="l"/>
            <a:r>
              <a:rPr lang="en-US" sz="1000" b="1" smtClean="0">
                <a:solidFill>
                  <a:schemeClr val="tx1"/>
                </a:solidFill>
              </a:rPr>
              <a:t>Participants:</a:t>
            </a:r>
            <a:r>
              <a:rPr lang="en-US" sz="1000" smtClean="0">
                <a:solidFill>
                  <a:schemeClr val="tx1"/>
                </a:solidFill>
              </a:rPr>
              <a:t> 100 first bachelor students with dyslexia and 100 matched control students (age, gender, education)</a:t>
            </a:r>
          </a:p>
          <a:p>
            <a:pPr algn="l"/>
            <a:r>
              <a:rPr lang="en-US" sz="1000" b="1" smtClean="0">
                <a:solidFill>
                  <a:schemeClr val="tx1"/>
                </a:solidFill>
              </a:rPr>
              <a:t>Goals:</a:t>
            </a:r>
            <a:r>
              <a:rPr lang="en-US" sz="1000" smtClean="0">
                <a:solidFill>
                  <a:schemeClr val="tx1"/>
                </a:solidFill>
              </a:rPr>
              <a:t>  Longitudinal follow-up (bachelor studies)</a:t>
            </a:r>
          </a:p>
          <a:p>
            <a:pPr algn="l"/>
            <a:r>
              <a:rPr lang="en-US" sz="1000" smtClean="0">
                <a:solidFill>
                  <a:schemeClr val="tx1"/>
                </a:solidFill>
              </a:rPr>
              <a:t>              Scientific framework for diagnosis and guidance protocols for (adult) students with dyslexia </a:t>
            </a:r>
          </a:p>
          <a:p>
            <a:pPr algn="l"/>
            <a:r>
              <a:rPr lang="en-US" sz="1000" smtClean="0">
                <a:solidFill>
                  <a:schemeClr val="tx1"/>
                </a:solidFill>
              </a:rPr>
              <a:t>              Cognitive profile of (adult) students with dyslexia</a:t>
            </a:r>
          </a:p>
          <a:p>
            <a:pPr algn="l"/>
            <a:r>
              <a:rPr lang="en-US" sz="1000" smtClean="0">
                <a:solidFill>
                  <a:schemeClr val="tx1"/>
                </a:solidFill>
              </a:rPr>
              <a:t>              Influence of dyslexia on academical achievement  </a:t>
            </a:r>
          </a:p>
          <a:p>
            <a:pPr algn="l"/>
            <a:r>
              <a:rPr lang="en-US" sz="1000" b="1" smtClean="0">
                <a:solidFill>
                  <a:schemeClr val="tx1"/>
                </a:solidFill>
              </a:rPr>
              <a:t>Method:   </a:t>
            </a:r>
            <a:r>
              <a:rPr lang="en-US" sz="1000" smtClean="0">
                <a:solidFill>
                  <a:schemeClr val="tx1"/>
                </a:solidFill>
              </a:rPr>
              <a:t>General cognitive functioning: IQ – memory – attention – concentration – vocabulary </a:t>
            </a:r>
          </a:p>
          <a:p>
            <a:pPr algn="l"/>
            <a:r>
              <a:rPr lang="en-US" sz="1000" smtClean="0">
                <a:solidFill>
                  <a:schemeClr val="tx1"/>
                </a:solidFill>
              </a:rPr>
              <a:t>                   Reading and writing skills: </a:t>
            </a:r>
            <a:r>
              <a:rPr lang="en-US" sz="1000" i="1" smtClean="0">
                <a:solidFill>
                  <a:schemeClr val="tx1"/>
                </a:solidFill>
              </a:rPr>
              <a:t>word reading – pseudoword reading – text reading – word dication</a:t>
            </a:r>
          </a:p>
          <a:p>
            <a:pPr algn="l"/>
            <a:r>
              <a:rPr lang="en-US" sz="1000" i="1" smtClean="0">
                <a:solidFill>
                  <a:schemeClr val="tx1"/>
                </a:solidFill>
              </a:rPr>
              <a:t>                   sentence dictation – free writing  - English word reading – English word dictation - …  	</a:t>
            </a:r>
          </a:p>
          <a:p>
            <a:pPr algn="l"/>
            <a:r>
              <a:rPr lang="en-US" sz="1000" smtClean="0">
                <a:solidFill>
                  <a:schemeClr val="tx1"/>
                </a:solidFill>
              </a:rPr>
              <a:t>                   Phonological skills: </a:t>
            </a:r>
            <a:r>
              <a:rPr lang="en-US" sz="1000" i="1" smtClean="0">
                <a:solidFill>
                  <a:schemeClr val="tx1"/>
                </a:solidFill>
              </a:rPr>
              <a:t>spoonerisms – reversals – RAN – fact retrieval</a:t>
            </a:r>
          </a:p>
          <a:p>
            <a:pPr algn="l"/>
            <a:r>
              <a:rPr lang="en-US" sz="1000" smtClean="0">
                <a:solidFill>
                  <a:schemeClr val="tx1"/>
                </a:solidFill>
              </a:rPr>
              <a:t>                   Personality inventory – study strategies and  motivation inventory</a:t>
            </a:r>
          </a:p>
          <a:p>
            <a:pPr algn="l"/>
            <a:r>
              <a:rPr lang="en-US" sz="1000" smtClean="0">
                <a:solidFill>
                  <a:schemeClr val="tx1"/>
                </a:solidFill>
              </a:rPr>
              <a:t>                   Interview</a:t>
            </a:r>
          </a:p>
          <a:p>
            <a:pPr algn="l"/>
            <a:endParaRPr lang="en-US" sz="120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sz="1800" b="1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sz="2000" b="1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sz="2000" b="1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US" sz="2000" b="1">
              <a:solidFill>
                <a:schemeClr val="tx1"/>
              </a:solidFill>
            </a:endParaRPr>
          </a:p>
        </p:txBody>
      </p:sp>
      <p:pic>
        <p:nvPicPr>
          <p:cNvPr id="4" name="Picture 3" descr="Huisstijl.gif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332656" y="0"/>
            <a:ext cx="6143668" cy="8688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676" y="7740352"/>
            <a:ext cx="6143668" cy="9361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No differences in error rate, but problems with fast fact retrieval in general</a:t>
            </a:r>
          </a:p>
          <a:p>
            <a:pPr>
              <a:spcBef>
                <a:spcPct val="0"/>
              </a:spcBef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Big effect sizes for all operations except subtraction (d = -.66)</a:t>
            </a:r>
          </a:p>
          <a:p>
            <a:pPr algn="ctr">
              <a:spcBef>
                <a:spcPct val="0"/>
              </a:spcBef>
            </a:pPr>
            <a:endParaRPr lang="en-US" sz="8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8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References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 Vos, T. (1992). </a:t>
            </a:r>
            <a:r>
              <a:rPr lang="en-US" sz="800" i="1" dirty="0" smtClean="0">
                <a:solidFill>
                  <a:schemeClr val="tx1"/>
                </a:solidFill>
              </a:rPr>
              <a:t>Tempo Test </a:t>
            </a:r>
            <a:r>
              <a:rPr lang="en-US" sz="800" i="1" dirty="0" err="1" smtClean="0">
                <a:solidFill>
                  <a:schemeClr val="tx1"/>
                </a:solidFill>
              </a:rPr>
              <a:t>Rekenen</a:t>
            </a:r>
            <a:r>
              <a:rPr lang="en-US" sz="800" dirty="0" smtClean="0">
                <a:solidFill>
                  <a:schemeClr val="tx1"/>
                </a:solidFill>
              </a:rPr>
              <a:t>. Pearson.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676" y="4139952"/>
            <a:ext cx="6143668" cy="7920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11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Participants:</a:t>
            </a:r>
            <a:r>
              <a:rPr lang="en-US" sz="11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100 dyslexic students and 100 control students</a:t>
            </a:r>
            <a:endParaRPr lang="en-US" sz="11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11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Method: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Tempo Test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Rekenen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(de Vos, 1992) :fast mental arithmetic  (1-100)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11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addition (1’) – subtraction (1’) – multiplication (1’) – division(1’) – mixed  operations (1’)	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676" y="3963446"/>
            <a:ext cx="6143668" cy="1765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100" b="1" dirty="0" smtClean="0">
                <a:solidFill>
                  <a:schemeClr val="tx1"/>
                </a:solidFill>
              </a:rPr>
              <a:t>Mathematical fact retrieval 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676" y="4971558"/>
            <a:ext cx="6143668" cy="1765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100" b="1" smtClean="0">
                <a:solidFill>
                  <a:schemeClr val="tx1"/>
                </a:solidFill>
              </a:rPr>
              <a:t>Results</a:t>
            </a:r>
            <a:endParaRPr lang="en-US" sz="1100" b="1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2656" y="1587182"/>
            <a:ext cx="6143668" cy="1765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en-US" sz="1100" b="1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1100" b="1" smtClean="0">
                <a:solidFill>
                  <a:schemeClr val="tx1"/>
                </a:solidFill>
              </a:rPr>
              <a:t>Dyslexia in Higher Education</a:t>
            </a:r>
          </a:p>
          <a:p>
            <a:pPr algn="ctr">
              <a:spcBef>
                <a:spcPct val="0"/>
              </a:spcBef>
            </a:pPr>
            <a:r>
              <a:rPr lang="en-US" sz="1100" b="1" smtClean="0">
                <a:solidFill>
                  <a:schemeClr val="tx1"/>
                </a:solidFill>
              </a:rPr>
              <a:t> </a:t>
            </a:r>
            <a:endParaRPr lang="en-US" sz="1100" b="1">
              <a:solidFill>
                <a:schemeClr val="tx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6712" y="5220072"/>
          <a:ext cx="5238329" cy="2270235"/>
        </p:xfrm>
        <a:graphic>
          <a:graphicData uri="http://schemas.openxmlformats.org/drawingml/2006/table">
            <a:tbl>
              <a:tblPr/>
              <a:tblGrid>
                <a:gridCol w="1625506"/>
                <a:gridCol w="471922"/>
                <a:gridCol w="440461"/>
                <a:gridCol w="448326"/>
                <a:gridCol w="456191"/>
                <a:gridCol w="563684"/>
                <a:gridCol w="602422"/>
                <a:gridCol w="629817"/>
              </a:tblGrid>
              <a:tr h="151349">
                <a:tc>
                  <a:txBody>
                    <a:bodyPr/>
                    <a:lstStyle/>
                    <a:p>
                      <a:pPr algn="l" fontAlgn="b"/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Dyslexic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T-value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Cohen's d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Errors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SD1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SD2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SD2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9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en-US" sz="900" b="1" i="1" kern="1200" dirty="0" err="1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total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4.32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0.42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= .67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addition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0.59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0.89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0.95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-0.54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= .59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-0.08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subtraction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0.69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0.55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= .26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multiplication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1.45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-1.01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= .31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-0.14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division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1.63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1.67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= .61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mixed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1.64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1.14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1.48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= .14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operations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kern="1200" dirty="0" err="1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kern="1200" dirty="0" err="1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kern="1200" dirty="0" err="1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kern="1200" dirty="0" err="1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kern="1200" dirty="0" err="1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total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127.12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21.13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150.37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23.38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-7.38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&lt; .00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-1.05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addition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31.05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3.55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34.47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3.43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-6.93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&lt; .00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-0.98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subtraction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28.00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30.69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3.96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-4.67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&lt; .00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-0.66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multiplication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23.25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28.54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5.91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-6.83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&lt; .00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-0.98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division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21.36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27.80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-7.14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&lt; .00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-1.03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TTR mixed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24.39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29.47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5.04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-7.32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 &lt; .00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-1.04</a:t>
                      </a:r>
                    </a:p>
                  </a:txBody>
                  <a:tcPr marL="6306" marR="6306" marT="63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81676" y="7563846"/>
            <a:ext cx="6143668" cy="1765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100" b="1" smtClean="0">
                <a:solidFill>
                  <a:schemeClr val="tx1"/>
                </a:solidFill>
              </a:rPr>
              <a:t>Discussion </a:t>
            </a:r>
            <a:endParaRPr lang="en-US" sz="1100" b="1">
              <a:solidFill>
                <a:schemeClr val="tx1"/>
              </a:solidFill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b="19827"/>
          <a:stretch>
            <a:fillRect/>
          </a:stretch>
        </p:blipFill>
        <p:spPr bwMode="auto">
          <a:xfrm>
            <a:off x="5661248" y="4191751"/>
            <a:ext cx="743744" cy="59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346</Words>
  <Application>Microsoft Office PowerPoint</Application>
  <PresentationFormat>On-screen Show (4:3)</PresentationFormat>
  <Paragraphs>146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Fact retrieval in postsecondary students with dyslexia  Tops, W., Callens, M., &amp; Brysbaert, M.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Transposed-Letter similarity effetc</dc:title>
  <dc:creator>eline</dc:creator>
  <cp:lastModifiedBy>wim</cp:lastModifiedBy>
  <cp:revision>37</cp:revision>
  <dcterms:created xsi:type="dcterms:W3CDTF">2009-12-02T09:14:56Z</dcterms:created>
  <dcterms:modified xsi:type="dcterms:W3CDTF">2011-02-10T14:02:29Z</dcterms:modified>
</cp:coreProperties>
</file>